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media/image3.jpg" ContentType="image/gi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88" r:id="rId3"/>
    <p:sldId id="304" r:id="rId4"/>
    <p:sldId id="305" r:id="rId5"/>
    <p:sldId id="303" r:id="rId6"/>
    <p:sldId id="283" r:id="rId7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3E1"/>
    <a:srgbClr val="2980B9"/>
    <a:srgbClr val="1F608B"/>
    <a:srgbClr val="4098D4"/>
    <a:srgbClr val="B8B8B8"/>
    <a:srgbClr val="7BB8E1"/>
    <a:srgbClr val="8FADC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E0F8E-0144-4D2E-BB4A-1BFE014E186E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1DDD0-9BEE-4DF6-BFC5-DBA82716B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7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56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73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31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824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DDD0-9BEE-4DF6-BFC5-DBA82716B4A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83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12367"/>
      </p:ext>
    </p:extLst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956899"/>
      </p:ext>
    </p:extLst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010438"/>
      </p:ext>
    </p:extLst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998214"/>
      </p:ext>
    </p:extLst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886547"/>
      </p:ext>
    </p:extLst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666358"/>
      </p:ext>
    </p:extLst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789686"/>
      </p:ext>
    </p:extLst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079644"/>
      </p:ext>
    </p:extLst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075220"/>
      </p:ext>
    </p:extLst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779609"/>
      </p:ext>
    </p:extLst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381620"/>
      </p:ext>
    </p:extLst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D587F-DF9B-4025-8A29-602EB4D2A1E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15B3-AA90-441E-BF51-1FB257CEE4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3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heel spokes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文本框 4"/>
          <p:cNvSpPr txBox="1"/>
          <p:nvPr>
            <p:custDataLst>
              <p:tags r:id="rId2"/>
            </p:custDataLst>
          </p:nvPr>
        </p:nvSpPr>
        <p:spPr>
          <a:xfrm>
            <a:off x="374878" y="2172964"/>
            <a:ext cx="6667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600" dirty="0">
                <a:cs typeface="+mn-ea"/>
                <a:sym typeface="+mn-lt"/>
              </a:rPr>
              <a:t>Perfect Weather</a:t>
            </a:r>
            <a:endParaRPr lang="zh-CN" altLang="en-US" sz="5400" spc="600" dirty="0">
              <a:cs typeface="+mn-ea"/>
              <a:sym typeface="+mn-lt"/>
            </a:endParaRPr>
          </a:p>
        </p:txBody>
      </p:sp>
      <p:sp>
        <p:nvSpPr>
          <p:cNvPr id="6" name="PA_文本框 5"/>
          <p:cNvSpPr txBox="1"/>
          <p:nvPr>
            <p:custDataLst>
              <p:tags r:id="rId3"/>
            </p:custDataLst>
          </p:nvPr>
        </p:nvSpPr>
        <p:spPr>
          <a:xfrm>
            <a:off x="374878" y="3182815"/>
            <a:ext cx="532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cs typeface="+mn-ea"/>
                <a:sym typeface="+mn-lt"/>
              </a:rPr>
              <a:t>集天气资讯一体的现代化实用</a:t>
            </a:r>
            <a:r>
              <a:rPr lang="en-US" altLang="zh-CN" sz="2400" spc="300" dirty="0">
                <a:solidFill>
                  <a:schemeClr val="accent1"/>
                </a:solidFill>
                <a:cs typeface="+mn-ea"/>
                <a:sym typeface="+mn-lt"/>
              </a:rPr>
              <a:t>APP</a:t>
            </a:r>
            <a:endParaRPr lang="zh-CN" altLang="en-US" sz="24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878" y="4278171"/>
            <a:ext cx="435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张力天 孙文举 莫日根呼 赵淑玉 朱子潇</a:t>
            </a:r>
          </a:p>
        </p:txBody>
      </p:sp>
      <p:sp>
        <p:nvSpPr>
          <p:cNvPr id="9" name="矩形 8"/>
          <p:cNvSpPr/>
          <p:nvPr/>
        </p:nvSpPr>
        <p:spPr>
          <a:xfrm>
            <a:off x="374878" y="3826363"/>
            <a:ext cx="616775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Android Project Presentation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4878" y="4729979"/>
            <a:ext cx="2062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2018</a:t>
            </a:r>
            <a:r>
              <a:rPr lang="zh-CN" altLang="en-US" sz="1600" dirty="0">
                <a:cs typeface="+mn-ea"/>
                <a:sym typeface="+mn-lt"/>
              </a:rPr>
              <a:t>年</a:t>
            </a:r>
            <a:r>
              <a:rPr lang="en-US" altLang="zh-CN" sz="1600" dirty="0">
                <a:cs typeface="+mn-ea"/>
                <a:sym typeface="+mn-lt"/>
              </a:rPr>
              <a:t>12</a:t>
            </a:r>
            <a:r>
              <a:rPr lang="zh-CN" altLang="en-US" sz="1600" dirty="0">
                <a:cs typeface="+mn-ea"/>
                <a:sym typeface="+mn-lt"/>
              </a:rPr>
              <a:t>月</a:t>
            </a:r>
            <a:r>
              <a:rPr lang="en-US" altLang="zh-CN" sz="1600" dirty="0">
                <a:cs typeface="+mn-ea"/>
                <a:sym typeface="+mn-lt"/>
              </a:rPr>
              <a:t>26</a:t>
            </a:r>
            <a:r>
              <a:rPr lang="zh-CN" altLang="en-US" sz="1600" dirty="0">
                <a:cs typeface="+mn-ea"/>
                <a:sym typeface="+mn-lt"/>
              </a:rPr>
              <a:t>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D88461-C15F-4F14-8517-220FAD8EE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78" y="228764"/>
            <a:ext cx="923330" cy="9233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A03B4FC-D4B6-48E4-9067-52A460A97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589" y="1152094"/>
            <a:ext cx="2396533" cy="48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434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核心功能</a:t>
              </a: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AutoShape 44">
            <a:extLst>
              <a:ext uri="{FF2B5EF4-FFF2-40B4-BE49-F238E27FC236}">
                <a16:creationId xmlns:a16="http://schemas.microsoft.com/office/drawing/2014/main" id="{6E0AA71A-27AA-484F-90F8-31B0AAFF9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43" y="665990"/>
            <a:ext cx="3730753" cy="3525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98D4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5973" tIns="7986" rIns="15973" bIns="7986" anchor="ctr" anchorCtr="1">
            <a:noAutofit/>
          </a:bodyPr>
          <a:lstStyle/>
          <a:p>
            <a:pPr defTabSz="557494" eaLnBrk="0" hangingPunct="0">
              <a:buSzPct val="60000"/>
            </a:pP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天气预报</a:t>
            </a:r>
          </a:p>
        </p:txBody>
      </p:sp>
      <p:sp>
        <p:nvSpPr>
          <p:cNvPr id="27" name="同侧圆角矩形 2">
            <a:extLst>
              <a:ext uri="{FF2B5EF4-FFF2-40B4-BE49-F238E27FC236}">
                <a16:creationId xmlns:a16="http://schemas.microsoft.com/office/drawing/2014/main" id="{E87F5AEA-1DBC-43B1-9638-50F55D4AF836}"/>
              </a:ext>
            </a:extLst>
          </p:cNvPr>
          <p:cNvSpPr/>
          <p:nvPr/>
        </p:nvSpPr>
        <p:spPr bwMode="auto">
          <a:xfrm>
            <a:off x="237744" y="1188720"/>
            <a:ext cx="3730752" cy="566928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9F9F9"/>
          </a:solidFill>
          <a:ln w="9525" algn="ctr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  <a:softEdge rad="12700"/>
          </a:effectLst>
        </p:spPr>
        <p:txBody>
          <a:bodyPr wrap="none" lIns="65007" tIns="32503" rIns="65007" bIns="32503" anchor="ctr"/>
          <a:lstStyle/>
          <a:p>
            <a:pPr algn="ctr" defTabSz="650033" eaLnBrk="0" hangingPunct="0">
              <a:buSzPct val="60000"/>
              <a:defRPr/>
            </a:pPr>
            <a:endParaRPr lang="en-US" altLang="zh-CN" sz="474" kern="0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同侧圆角矩形 2">
            <a:extLst>
              <a:ext uri="{FF2B5EF4-FFF2-40B4-BE49-F238E27FC236}">
                <a16:creationId xmlns:a16="http://schemas.microsoft.com/office/drawing/2014/main" id="{C3088953-31AA-4370-9C0A-9BA2C7F12AD8}"/>
              </a:ext>
            </a:extLst>
          </p:cNvPr>
          <p:cNvSpPr/>
          <p:nvPr/>
        </p:nvSpPr>
        <p:spPr bwMode="auto">
          <a:xfrm>
            <a:off x="4215384" y="1225294"/>
            <a:ext cx="3758183" cy="563270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9F9F9"/>
          </a:solidFill>
          <a:ln w="9525" algn="ctr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  <a:softEdge rad="12700"/>
          </a:effectLst>
        </p:spPr>
        <p:txBody>
          <a:bodyPr wrap="none" lIns="65007" tIns="32503" rIns="65007" bIns="32503" anchor="ctr"/>
          <a:lstStyle/>
          <a:p>
            <a:pPr algn="ctr" defTabSz="650033" eaLnBrk="0" hangingPunct="0">
              <a:buSzPct val="60000"/>
              <a:defRPr/>
            </a:pPr>
            <a:endParaRPr lang="en-US" altLang="zh-CN" sz="474" kern="0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defTabSz="650033" eaLnBrk="0" hangingPunct="0">
              <a:buSzPct val="60000"/>
              <a:defRPr/>
            </a:pPr>
            <a:endParaRPr lang="en-US" altLang="zh-CN" sz="474" kern="0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" name="同侧圆角矩形 2">
            <a:extLst>
              <a:ext uri="{FF2B5EF4-FFF2-40B4-BE49-F238E27FC236}">
                <a16:creationId xmlns:a16="http://schemas.microsoft.com/office/drawing/2014/main" id="{7185DAA2-915B-4742-A079-E7620FF7D971}"/>
              </a:ext>
            </a:extLst>
          </p:cNvPr>
          <p:cNvSpPr/>
          <p:nvPr/>
        </p:nvSpPr>
        <p:spPr bwMode="auto">
          <a:xfrm>
            <a:off x="8266176" y="1197864"/>
            <a:ext cx="3758184" cy="566928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9F9F9"/>
          </a:solidFill>
          <a:ln w="9525" algn="ctr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  <a:softEdge rad="12700"/>
          </a:effectLst>
        </p:spPr>
        <p:txBody>
          <a:bodyPr wrap="none" lIns="65007" tIns="32503" rIns="65007" bIns="32503" anchor="ctr"/>
          <a:lstStyle/>
          <a:p>
            <a:pPr algn="ctr" defTabSz="650033" eaLnBrk="0" hangingPunct="0">
              <a:buSzPct val="60000"/>
              <a:defRPr/>
            </a:pPr>
            <a:endParaRPr lang="en-US" altLang="zh-CN" sz="474" kern="0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5" name="AutoShape 44">
            <a:extLst>
              <a:ext uri="{FF2B5EF4-FFF2-40B4-BE49-F238E27FC236}">
                <a16:creationId xmlns:a16="http://schemas.microsoft.com/office/drawing/2014/main" id="{00D1BBD7-C3CA-495F-98B4-2FF34AE60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5385" y="665989"/>
            <a:ext cx="3758182" cy="3525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98D4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5973" tIns="7986" rIns="15973" bIns="7986" anchor="ctr" anchorCtr="1">
            <a:noAutofit/>
          </a:bodyPr>
          <a:lstStyle/>
          <a:p>
            <a:pPr defTabSz="557494" eaLnBrk="0" hangingPunct="0">
              <a:buSzPct val="60000"/>
            </a:pP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资讯查看</a:t>
            </a:r>
          </a:p>
        </p:txBody>
      </p:sp>
      <p:sp>
        <p:nvSpPr>
          <p:cNvPr id="16" name="AutoShape 44">
            <a:extLst>
              <a:ext uri="{FF2B5EF4-FFF2-40B4-BE49-F238E27FC236}">
                <a16:creationId xmlns:a16="http://schemas.microsoft.com/office/drawing/2014/main" id="{23EF3A3C-34B5-4827-B593-7119DCBA7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176" y="665989"/>
            <a:ext cx="3688081" cy="3525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98D4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5973" tIns="7986" rIns="15973" bIns="7986" anchor="ctr" anchorCtr="1">
            <a:noAutofit/>
          </a:bodyPr>
          <a:lstStyle/>
          <a:p>
            <a:pPr defTabSz="557494" eaLnBrk="0" hangingPunct="0">
              <a:buSzPct val="60000"/>
            </a:pP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个人中心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F7A94C-5D6F-45E0-89A2-0477CF6C24CC}"/>
              </a:ext>
            </a:extLst>
          </p:cNvPr>
          <p:cNvSpPr txBox="1"/>
          <p:nvPr/>
        </p:nvSpPr>
        <p:spPr>
          <a:xfrm>
            <a:off x="980224" y="1160259"/>
            <a:ext cx="2683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城市天气预报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所在地点定位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不同城市添加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B860E6-A0EC-445D-B19A-EE0DAE033155}"/>
              </a:ext>
            </a:extLst>
          </p:cNvPr>
          <p:cNvSpPr txBox="1"/>
          <p:nvPr/>
        </p:nvSpPr>
        <p:spPr>
          <a:xfrm>
            <a:off x="5007802" y="1278699"/>
            <a:ext cx="268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热门新闻查看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详情内容扩展</a:t>
            </a:r>
            <a:endParaRPr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63B7E0-2485-408F-8D05-CB8D6FCEBE37}"/>
              </a:ext>
            </a:extLst>
          </p:cNvPr>
          <p:cNvSpPr txBox="1"/>
          <p:nvPr/>
        </p:nvSpPr>
        <p:spPr>
          <a:xfrm>
            <a:off x="9020025" y="1225294"/>
            <a:ext cx="268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应用设置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地区收藏查看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677C4A-0441-487C-84C4-D8D68C1CF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2" y="1994862"/>
            <a:ext cx="2888313" cy="478480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DFD4761-C036-4EAB-8DE9-DB596DDD5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196" y="1972924"/>
            <a:ext cx="2836039" cy="479292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122786-4435-47A2-AB8B-9C7B40C06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54" y="1994861"/>
            <a:ext cx="2805022" cy="48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1416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核心技术实现</a:t>
              </a: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AutoShape 44">
            <a:extLst>
              <a:ext uri="{FF2B5EF4-FFF2-40B4-BE49-F238E27FC236}">
                <a16:creationId xmlns:a16="http://schemas.microsoft.com/office/drawing/2014/main" id="{6E0AA71A-27AA-484F-90F8-31B0AAFF9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43" y="665990"/>
            <a:ext cx="5354165" cy="3525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98D4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5973" tIns="7986" rIns="15973" bIns="7986" anchor="ctr" anchorCtr="1">
            <a:noAutofit/>
          </a:bodyPr>
          <a:lstStyle/>
          <a:p>
            <a:pPr defTabSz="557494" eaLnBrk="0" hangingPunct="0">
              <a:buSzPct val="60000"/>
            </a:pP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天气系统</a:t>
            </a:r>
            <a:r>
              <a:rPr lang="en-US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API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7" name="同侧圆角矩形 2">
            <a:extLst>
              <a:ext uri="{FF2B5EF4-FFF2-40B4-BE49-F238E27FC236}">
                <a16:creationId xmlns:a16="http://schemas.microsoft.com/office/drawing/2014/main" id="{E87F5AEA-1DBC-43B1-9638-50F55D4AF836}"/>
              </a:ext>
            </a:extLst>
          </p:cNvPr>
          <p:cNvSpPr/>
          <p:nvPr/>
        </p:nvSpPr>
        <p:spPr bwMode="auto">
          <a:xfrm>
            <a:off x="281704" y="1188720"/>
            <a:ext cx="5354164" cy="231941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9F9F9"/>
          </a:solidFill>
          <a:ln w="9525" algn="ctr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  <a:softEdge rad="12700"/>
          </a:effectLst>
        </p:spPr>
        <p:txBody>
          <a:bodyPr wrap="none" lIns="65007" tIns="32503" rIns="65007" bIns="32503" anchor="ctr"/>
          <a:lstStyle/>
          <a:p>
            <a:pPr algn="ctr" defTabSz="650033" eaLnBrk="0" hangingPunct="0">
              <a:buSzPct val="60000"/>
              <a:defRPr/>
            </a:pPr>
            <a:endParaRPr lang="en-US" altLang="zh-CN" sz="474" kern="0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同侧圆角矩形 2">
            <a:extLst>
              <a:ext uri="{FF2B5EF4-FFF2-40B4-BE49-F238E27FC236}">
                <a16:creationId xmlns:a16="http://schemas.microsoft.com/office/drawing/2014/main" id="{C3088953-31AA-4370-9C0A-9BA2C7F12AD8}"/>
              </a:ext>
            </a:extLst>
          </p:cNvPr>
          <p:cNvSpPr/>
          <p:nvPr/>
        </p:nvSpPr>
        <p:spPr bwMode="auto">
          <a:xfrm>
            <a:off x="5875922" y="1144235"/>
            <a:ext cx="5805164" cy="231941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9F9F9"/>
          </a:solidFill>
          <a:ln w="9525" algn="ctr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  <a:softEdge rad="12700"/>
          </a:effectLst>
        </p:spPr>
        <p:txBody>
          <a:bodyPr wrap="none" lIns="65007" tIns="32503" rIns="65007" bIns="32503" anchor="ctr"/>
          <a:lstStyle/>
          <a:p>
            <a:pPr algn="ctr" defTabSz="650033" eaLnBrk="0" hangingPunct="0">
              <a:buSzPct val="60000"/>
              <a:defRPr/>
            </a:pPr>
            <a:endParaRPr lang="en-US" altLang="zh-CN" sz="474" kern="0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defTabSz="650033" eaLnBrk="0" hangingPunct="0">
              <a:buSzPct val="60000"/>
              <a:defRPr/>
            </a:pPr>
            <a:endParaRPr lang="en-US" altLang="zh-CN" sz="474" kern="0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5" name="AutoShape 44">
            <a:extLst>
              <a:ext uri="{FF2B5EF4-FFF2-40B4-BE49-F238E27FC236}">
                <a16:creationId xmlns:a16="http://schemas.microsoft.com/office/drawing/2014/main" id="{00D1BBD7-C3CA-495F-98B4-2FF34AE60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715" y="665990"/>
            <a:ext cx="5805164" cy="3525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98D4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5973" tIns="7986" rIns="15973" bIns="7986" anchor="ctr" anchorCtr="1">
            <a:noAutofit/>
          </a:bodyPr>
          <a:lstStyle/>
          <a:p>
            <a:pPr defTabSz="557494" eaLnBrk="0" hangingPunct="0">
              <a:buSzPct val="60000"/>
            </a:pP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资讯</a:t>
            </a:r>
            <a:r>
              <a:rPr lang="en-US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API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F7A94C-5D6F-45E0-89A2-0477CF6C24CC}"/>
              </a:ext>
            </a:extLst>
          </p:cNvPr>
          <p:cNvSpPr txBox="1"/>
          <p:nvPr/>
        </p:nvSpPr>
        <p:spPr>
          <a:xfrm>
            <a:off x="395826" y="1417298"/>
            <a:ext cx="4333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使用和风天气的</a:t>
            </a:r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借助</a:t>
            </a:r>
            <a:r>
              <a:rPr lang="en-US" altLang="zh-CN" dirty="0" err="1"/>
              <a:t>okHttp</a:t>
            </a:r>
            <a:r>
              <a:rPr lang="zh-CN" altLang="en-US" dirty="0"/>
              <a:t>和</a:t>
            </a:r>
            <a:r>
              <a:rPr lang="en-US" altLang="zh-CN" dirty="0"/>
              <a:t>retrofit</a:t>
            </a:r>
            <a:r>
              <a:rPr lang="zh-CN" altLang="en-US" dirty="0"/>
              <a:t>获取天气信息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 err="1"/>
              <a:t>Cardview</a:t>
            </a:r>
            <a:r>
              <a:rPr lang="zh-CN" altLang="en-US" dirty="0"/>
              <a:t>展示基本天气信息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 err="1"/>
              <a:t>DrawerLayout</a:t>
            </a:r>
            <a:r>
              <a:rPr lang="zh-CN" altLang="en-US" dirty="0"/>
              <a:t>设置城市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AB860E6-A0EC-445D-B19A-EE0DAE033155}"/>
              </a:ext>
            </a:extLst>
          </p:cNvPr>
          <p:cNvSpPr txBox="1"/>
          <p:nvPr/>
        </p:nvSpPr>
        <p:spPr>
          <a:xfrm>
            <a:off x="5811714" y="1327629"/>
            <a:ext cx="6767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使用网易新闻的</a:t>
            </a:r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借助</a:t>
            </a:r>
            <a:r>
              <a:rPr lang="en-US" altLang="zh-CN" dirty="0" err="1"/>
              <a:t>okHttp</a:t>
            </a:r>
            <a:r>
              <a:rPr lang="zh-CN" altLang="en-US" dirty="0"/>
              <a:t>和</a:t>
            </a:r>
            <a:r>
              <a:rPr lang="en-US" altLang="zh-CN" dirty="0"/>
              <a:t>retrofit</a:t>
            </a:r>
            <a:r>
              <a:rPr lang="zh-CN" altLang="en-US" dirty="0"/>
              <a:t>获取新闻资讯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 err="1"/>
              <a:t>RecyclerView+Cardview</a:t>
            </a:r>
            <a:r>
              <a:rPr lang="zh-CN" altLang="en-US" dirty="0"/>
              <a:t>进行展示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item</a:t>
            </a:r>
            <a:r>
              <a:rPr lang="zh-CN" altLang="en-US" dirty="0"/>
              <a:t>绑定点击事件，通过</a:t>
            </a:r>
            <a:r>
              <a:rPr lang="en-US" altLang="zh-CN" dirty="0" err="1"/>
              <a:t>webview</a:t>
            </a:r>
            <a:r>
              <a:rPr lang="zh-CN" altLang="en-US" dirty="0"/>
              <a:t>展示资讯的详细内容</a:t>
            </a:r>
          </a:p>
        </p:txBody>
      </p:sp>
      <p:sp>
        <p:nvSpPr>
          <p:cNvPr id="19" name="AutoShape 44">
            <a:extLst>
              <a:ext uri="{FF2B5EF4-FFF2-40B4-BE49-F238E27FC236}">
                <a16:creationId xmlns:a16="http://schemas.microsoft.com/office/drawing/2014/main" id="{6AF0B2BA-7C4B-4FC0-81CF-A493A0901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742" y="3703320"/>
            <a:ext cx="5354165" cy="3525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98D4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5973" tIns="7986" rIns="15973" bIns="7986" anchor="ctr" anchorCtr="1">
            <a:noAutofit/>
          </a:bodyPr>
          <a:lstStyle/>
          <a:p>
            <a:pPr defTabSz="557494" eaLnBrk="0" hangingPunct="0">
              <a:buSzPct val="60000"/>
            </a:pP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地点定位功能</a:t>
            </a:r>
          </a:p>
        </p:txBody>
      </p:sp>
      <p:sp>
        <p:nvSpPr>
          <p:cNvPr id="22" name="同侧圆角矩形 2">
            <a:extLst>
              <a:ext uri="{FF2B5EF4-FFF2-40B4-BE49-F238E27FC236}">
                <a16:creationId xmlns:a16="http://schemas.microsoft.com/office/drawing/2014/main" id="{8607657B-6E30-4E89-B83A-CE4E5E0E0C04}"/>
              </a:ext>
            </a:extLst>
          </p:cNvPr>
          <p:cNvSpPr/>
          <p:nvPr/>
        </p:nvSpPr>
        <p:spPr bwMode="auto">
          <a:xfrm>
            <a:off x="237742" y="4226050"/>
            <a:ext cx="5354164" cy="231941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9F9F9"/>
          </a:solidFill>
          <a:ln w="9525" algn="ctr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  <a:softEdge rad="12700"/>
          </a:effectLst>
        </p:spPr>
        <p:txBody>
          <a:bodyPr wrap="none" lIns="65007" tIns="32503" rIns="65007" bIns="32503" anchor="ctr"/>
          <a:lstStyle/>
          <a:p>
            <a:pPr algn="ctr" defTabSz="650033" eaLnBrk="0" hangingPunct="0">
              <a:buSzPct val="60000"/>
              <a:defRPr/>
            </a:pPr>
            <a:endParaRPr lang="en-US" altLang="zh-CN" sz="474" kern="0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3" name="同侧圆角矩形 2">
            <a:extLst>
              <a:ext uri="{FF2B5EF4-FFF2-40B4-BE49-F238E27FC236}">
                <a16:creationId xmlns:a16="http://schemas.microsoft.com/office/drawing/2014/main" id="{0CE780D1-54B9-4549-8947-9FFEC5BC7D5E}"/>
              </a:ext>
            </a:extLst>
          </p:cNvPr>
          <p:cNvSpPr/>
          <p:nvPr/>
        </p:nvSpPr>
        <p:spPr bwMode="auto">
          <a:xfrm>
            <a:off x="5811714" y="4226050"/>
            <a:ext cx="5805164" cy="231941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9F9F9"/>
          </a:solidFill>
          <a:ln w="9525" algn="ctr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  <a:softEdge rad="12700"/>
          </a:effectLst>
        </p:spPr>
        <p:txBody>
          <a:bodyPr wrap="none" lIns="65007" tIns="32503" rIns="65007" bIns="32503" anchor="ctr"/>
          <a:lstStyle/>
          <a:p>
            <a:pPr algn="ctr" defTabSz="650033" eaLnBrk="0" hangingPunct="0">
              <a:buSzPct val="60000"/>
              <a:defRPr/>
            </a:pPr>
            <a:endParaRPr lang="en-US" altLang="zh-CN" sz="474" kern="0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 defTabSz="650033" eaLnBrk="0" hangingPunct="0">
              <a:buSzPct val="60000"/>
              <a:defRPr/>
            </a:pPr>
            <a:endParaRPr lang="en-US" altLang="zh-CN" sz="474" kern="0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4" name="AutoShape 44">
            <a:extLst>
              <a:ext uri="{FF2B5EF4-FFF2-40B4-BE49-F238E27FC236}">
                <a16:creationId xmlns:a16="http://schemas.microsoft.com/office/drawing/2014/main" id="{39A0BD84-AAAA-4870-9D68-37033D7F6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714" y="3703320"/>
            <a:ext cx="5805164" cy="3525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98D4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5973" tIns="7986" rIns="15973" bIns="7986" anchor="ctr" anchorCtr="1">
            <a:noAutofit/>
          </a:bodyPr>
          <a:lstStyle/>
          <a:p>
            <a:pPr defTabSz="557494" eaLnBrk="0" hangingPunct="0">
              <a:buSzPct val="60000"/>
            </a:pP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设置功能</a:t>
            </a:r>
            <a:r>
              <a:rPr lang="en-US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(</a:t>
            </a: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启动栏</a:t>
            </a:r>
            <a:r>
              <a:rPr lang="en-US" altLang="zh-CN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)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5E5CF9-DB3C-4BC1-B64E-FEC5EED468AE}"/>
              </a:ext>
            </a:extLst>
          </p:cNvPr>
          <p:cNvSpPr txBox="1"/>
          <p:nvPr/>
        </p:nvSpPr>
        <p:spPr>
          <a:xfrm>
            <a:off x="237742" y="4535139"/>
            <a:ext cx="544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使用高德地图</a:t>
            </a:r>
            <a:r>
              <a:rPr lang="en-US" altLang="zh-CN" dirty="0"/>
              <a:t>API</a:t>
            </a:r>
            <a:r>
              <a:rPr lang="zh-CN" altLang="en-US" dirty="0"/>
              <a:t>获得地址信息。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程序自动根据</a:t>
            </a:r>
            <a:r>
              <a:rPr lang="en-US" altLang="zh-CN" dirty="0"/>
              <a:t>API</a:t>
            </a:r>
            <a:r>
              <a:rPr lang="zh-CN" altLang="en-US" dirty="0"/>
              <a:t>检测地理位置，并提醒获取权限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E42E880-1778-48A9-BD80-E32320DB0D9F}"/>
              </a:ext>
            </a:extLst>
          </p:cNvPr>
          <p:cNvSpPr txBox="1"/>
          <p:nvPr/>
        </p:nvSpPr>
        <p:spPr>
          <a:xfrm>
            <a:off x="6124893" y="4533447"/>
            <a:ext cx="6278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通知栏常驻功能</a:t>
            </a:r>
            <a:r>
              <a:rPr lang="en-US" altLang="zh-CN" dirty="0"/>
              <a:t>(</a:t>
            </a:r>
            <a:r>
              <a:rPr lang="en-US" altLang="zh-CN" dirty="0" err="1"/>
              <a:t>SharedPreference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Notification)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QQ</a:t>
            </a:r>
            <a:r>
              <a:rPr lang="zh-CN" altLang="en-US" dirty="0"/>
              <a:t>登陆</a:t>
            </a:r>
            <a:r>
              <a:rPr lang="en-US" altLang="zh-CN" dirty="0"/>
              <a:t>API</a:t>
            </a:r>
            <a:r>
              <a:rPr lang="zh-CN" altLang="en-US" dirty="0"/>
              <a:t>接入</a:t>
            </a:r>
            <a:endParaRPr lang="en-US" altLang="zh-CN" dirty="0"/>
          </a:p>
        </p:txBody>
      </p:sp>
      <p:sp>
        <p:nvSpPr>
          <p:cNvPr id="29" name="AutoShape 44">
            <a:extLst>
              <a:ext uri="{FF2B5EF4-FFF2-40B4-BE49-F238E27FC236}">
                <a16:creationId xmlns:a16="http://schemas.microsoft.com/office/drawing/2014/main" id="{412A59CD-20FC-40F5-803F-983954672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535" y="2728004"/>
            <a:ext cx="1468315" cy="52753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98D4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5973" tIns="7986" rIns="15973" bIns="7986" anchor="ctr" anchorCtr="1">
            <a:noAutofit/>
          </a:bodyPr>
          <a:lstStyle/>
          <a:p>
            <a:pPr defTabSz="557494" eaLnBrk="0" hangingPunct="0">
              <a:buSzPct val="60000"/>
            </a:pP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3754BC-6DD4-4A31-87E4-6962420B2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80" y="2696514"/>
            <a:ext cx="1987060" cy="527538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45751554463&amp;di=3f88371275a5f311ad0124486271ff5a&amp;imgtype=0&amp;src=http%3A%2F%2Fwww.manongjc.com%2Fimages%2F51jb%2F1532052380WGJ15320P52380.jpg">
            <a:extLst>
              <a:ext uri="{FF2B5EF4-FFF2-40B4-BE49-F238E27FC236}">
                <a16:creationId xmlns:a16="http://schemas.microsoft.com/office/drawing/2014/main" id="{216DF0E4-E80D-4FC9-9AF6-CE079A531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711" y="2556936"/>
            <a:ext cx="976298" cy="8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C0C1B4-CBA0-4032-B258-D3EA3651A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923" y="2728004"/>
            <a:ext cx="1716204" cy="47723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EA35AE6-D50E-4E80-8C89-6DAA38DFD7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5" y="5490559"/>
            <a:ext cx="1662935" cy="514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52559B-6267-4FDF-9875-625D3CEB80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23" y="5473035"/>
            <a:ext cx="2223059" cy="532023"/>
          </a:xfrm>
          <a:prstGeom prst="rect">
            <a:avLst/>
          </a:prstGeom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28549CD-683C-4EBD-95B1-74482345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43" y="5302406"/>
            <a:ext cx="687265" cy="68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DD5EA0A-DBD1-4B01-850A-1625E1A95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7" t="15846" r="15956" b="15477"/>
          <a:stretch/>
        </p:blipFill>
        <p:spPr bwMode="auto">
          <a:xfrm>
            <a:off x="8593583" y="2611453"/>
            <a:ext cx="697659" cy="697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ss2.bdstatic.com/70cFvnSh_Q1YnxGkpoWK1HF6hhy/it/u=609499499,2425791081&amp;fm=11&amp;gp=0.jpg">
            <a:extLst>
              <a:ext uri="{FF2B5EF4-FFF2-40B4-BE49-F238E27FC236}">
                <a16:creationId xmlns:a16="http://schemas.microsoft.com/office/drawing/2014/main" id="{FAD995F0-ECBC-47F6-B628-1A5F51BBE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049" y="2611452"/>
            <a:ext cx="863776" cy="69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s://ss1.bdstatic.com/70cFvXSh_Q1YnxGkpoWK1HF6hhy/it/u=1765143749,763988792&amp;fm=26&amp;gp=0.jpg">
            <a:extLst>
              <a:ext uri="{FF2B5EF4-FFF2-40B4-BE49-F238E27FC236}">
                <a16:creationId xmlns:a16="http://schemas.microsoft.com/office/drawing/2014/main" id="{B2B63545-C90F-4677-A041-DB0DCBFD3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0" b="22822"/>
          <a:stretch/>
        </p:blipFill>
        <p:spPr bwMode="auto">
          <a:xfrm>
            <a:off x="9078556" y="5451695"/>
            <a:ext cx="1882686" cy="5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25972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3586480" cy="589280"/>
            <a:chOff x="0" y="416560"/>
            <a:chExt cx="3586480" cy="589280"/>
          </a:xfrm>
        </p:grpSpPr>
        <p:sp>
          <p:nvSpPr>
            <p:cNvPr id="9" name="五边形 8"/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程序结构</a:t>
              </a:r>
            </a:p>
          </p:txBody>
        </p:sp>
        <p:sp>
          <p:nvSpPr>
            <p:cNvPr id="10" name="燕尾形 9"/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AutoShape 44">
            <a:extLst>
              <a:ext uri="{FF2B5EF4-FFF2-40B4-BE49-F238E27FC236}">
                <a16:creationId xmlns:a16="http://schemas.microsoft.com/office/drawing/2014/main" id="{6E0AA71A-27AA-484F-90F8-31B0AAFF9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95" y="756415"/>
            <a:ext cx="4280590" cy="3570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980B9"/>
          </a:solidFill>
          <a:ln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5973" tIns="7986" rIns="15973" bIns="7986" anchor="ctr" anchorCtr="1">
            <a:noAutofit/>
          </a:bodyPr>
          <a:lstStyle/>
          <a:p>
            <a:pPr defTabSz="557494" eaLnBrk="0" hangingPunct="0">
              <a:buSzPct val="60000"/>
            </a:pP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程序主要结构</a:t>
            </a:r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3469B4-4880-4F3B-8692-059A8D732FFC}"/>
              </a:ext>
            </a:extLst>
          </p:cNvPr>
          <p:cNvSpPr/>
          <p:nvPr/>
        </p:nvSpPr>
        <p:spPr>
          <a:xfrm>
            <a:off x="1171155" y="2802038"/>
            <a:ext cx="1276364" cy="396759"/>
          </a:xfrm>
          <a:prstGeom prst="rect">
            <a:avLst/>
          </a:prstGeom>
          <a:solidFill>
            <a:srgbClr val="47A3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BeginActivity</a:t>
            </a:r>
            <a:endParaRPr lang="zh-CN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A9BED0C-6666-4485-9FE1-056A7953F6EF}"/>
              </a:ext>
            </a:extLst>
          </p:cNvPr>
          <p:cNvSpPr/>
          <p:nvPr/>
        </p:nvSpPr>
        <p:spPr>
          <a:xfrm>
            <a:off x="6401495" y="5052305"/>
            <a:ext cx="1464485" cy="384761"/>
          </a:xfrm>
          <a:prstGeom prst="rect">
            <a:avLst/>
          </a:prstGeom>
          <a:solidFill>
            <a:srgbClr val="47A3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UserFragment</a:t>
            </a:r>
            <a:endParaRPr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077E838-F487-415F-9021-146764873781}"/>
              </a:ext>
            </a:extLst>
          </p:cNvPr>
          <p:cNvSpPr/>
          <p:nvPr/>
        </p:nvSpPr>
        <p:spPr>
          <a:xfrm>
            <a:off x="6401495" y="2975198"/>
            <a:ext cx="1464485" cy="373705"/>
          </a:xfrm>
          <a:prstGeom prst="rect">
            <a:avLst/>
          </a:prstGeom>
          <a:solidFill>
            <a:srgbClr val="47A3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NewsFragment</a:t>
            </a:r>
            <a:endParaRPr lang="zh-CN" altLang="en-US" sz="1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57DFAAB-D1FD-4094-9ABD-1336048BA3E7}"/>
              </a:ext>
            </a:extLst>
          </p:cNvPr>
          <p:cNvSpPr/>
          <p:nvPr/>
        </p:nvSpPr>
        <p:spPr>
          <a:xfrm>
            <a:off x="9201064" y="1071724"/>
            <a:ext cx="1587578" cy="393485"/>
          </a:xfrm>
          <a:prstGeom prst="rect">
            <a:avLst/>
          </a:prstGeom>
          <a:solidFill>
            <a:srgbClr val="47A3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SelectCityActivity</a:t>
            </a:r>
            <a:endParaRPr lang="zh-CN" altLang="en-US" sz="1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F115DA8-244B-49E6-8209-C62121416D2F}"/>
              </a:ext>
            </a:extLst>
          </p:cNvPr>
          <p:cNvSpPr/>
          <p:nvPr/>
        </p:nvSpPr>
        <p:spPr>
          <a:xfrm>
            <a:off x="6216735" y="1092441"/>
            <a:ext cx="1587578" cy="393484"/>
          </a:xfrm>
          <a:prstGeom prst="rect">
            <a:avLst/>
          </a:prstGeom>
          <a:solidFill>
            <a:srgbClr val="47A3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DrawerFragment</a:t>
            </a:r>
            <a:endParaRPr lang="zh-CN" altLang="en-US" sz="1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4B85B75-316A-46E5-B02A-2D9D4C9822A0}"/>
              </a:ext>
            </a:extLst>
          </p:cNvPr>
          <p:cNvSpPr/>
          <p:nvPr/>
        </p:nvSpPr>
        <p:spPr>
          <a:xfrm>
            <a:off x="9421099" y="2921197"/>
            <a:ext cx="1325441" cy="424824"/>
          </a:xfrm>
          <a:prstGeom prst="rect">
            <a:avLst/>
          </a:prstGeom>
          <a:solidFill>
            <a:srgbClr val="47A3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DetailActivity</a:t>
            </a:r>
            <a:endParaRPr lang="zh-CN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0B64348-4845-47C7-AB10-56741924FD22}"/>
              </a:ext>
            </a:extLst>
          </p:cNvPr>
          <p:cNvSpPr/>
          <p:nvPr/>
        </p:nvSpPr>
        <p:spPr>
          <a:xfrm>
            <a:off x="9576764" y="4986642"/>
            <a:ext cx="1360610" cy="384761"/>
          </a:xfrm>
          <a:prstGeom prst="rect">
            <a:avLst/>
          </a:prstGeom>
          <a:solidFill>
            <a:srgbClr val="47A3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SettiingActivity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729073-31B1-4420-8D25-7995274BB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" b="5414"/>
          <a:stretch/>
        </p:blipFill>
        <p:spPr>
          <a:xfrm>
            <a:off x="1189735" y="3230826"/>
            <a:ext cx="1257784" cy="20073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BFD51E-50AA-42D0-B173-21547971BA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"/>
          <a:stretch/>
        </p:blipFill>
        <p:spPr>
          <a:xfrm>
            <a:off x="6617915" y="1504213"/>
            <a:ext cx="751383" cy="129782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212D567-22D7-4514-8C41-C0B3E5133445}"/>
              </a:ext>
            </a:extLst>
          </p:cNvPr>
          <p:cNvSpPr/>
          <p:nvPr/>
        </p:nvSpPr>
        <p:spPr>
          <a:xfrm>
            <a:off x="3569170" y="2538471"/>
            <a:ext cx="1464486" cy="396759"/>
          </a:xfrm>
          <a:prstGeom prst="rect">
            <a:avLst/>
          </a:prstGeom>
          <a:solidFill>
            <a:srgbClr val="47A3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MainActivity</a:t>
            </a:r>
            <a:endParaRPr lang="zh-CN" altLang="en-US" sz="1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E4BA258-554E-4D1E-A822-B9C2B60F8594}"/>
              </a:ext>
            </a:extLst>
          </p:cNvPr>
          <p:cNvSpPr/>
          <p:nvPr/>
        </p:nvSpPr>
        <p:spPr>
          <a:xfrm>
            <a:off x="3585846" y="3074501"/>
            <a:ext cx="1464486" cy="384761"/>
          </a:xfrm>
          <a:prstGeom prst="rect">
            <a:avLst/>
          </a:prstGeom>
          <a:solidFill>
            <a:srgbClr val="47A3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HomeFragment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BEC2F0-DE16-4F27-8A51-CD56109651A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/>
          <a:stretch/>
        </p:blipFill>
        <p:spPr>
          <a:xfrm>
            <a:off x="3666915" y="3489748"/>
            <a:ext cx="1268996" cy="21727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B2B785B-980A-47CF-8254-7B8BA5E9A3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8"/>
          <a:stretch/>
        </p:blipFill>
        <p:spPr>
          <a:xfrm>
            <a:off x="6678879" y="3379620"/>
            <a:ext cx="842984" cy="145412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AB40C60-04E6-4F76-AD19-9710309F80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/>
          <a:stretch/>
        </p:blipFill>
        <p:spPr>
          <a:xfrm>
            <a:off x="6775046" y="5467783"/>
            <a:ext cx="686089" cy="118035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A65E643-9277-43EC-9C42-2C4831980C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106" y="1465209"/>
            <a:ext cx="723008" cy="128505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4FF18C7-6698-4565-B793-1A78EDC0C0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47" y="3374512"/>
            <a:ext cx="786111" cy="139721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30F8CF9-9817-487A-835A-4D90D0D4AAC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" b="2667"/>
          <a:stretch/>
        </p:blipFill>
        <p:spPr>
          <a:xfrm>
            <a:off x="9905253" y="5436157"/>
            <a:ext cx="592877" cy="996161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5D74FA14-6A9C-45FB-A42D-6124935BD27E}"/>
              </a:ext>
            </a:extLst>
          </p:cNvPr>
          <p:cNvSpPr/>
          <p:nvPr/>
        </p:nvSpPr>
        <p:spPr>
          <a:xfrm>
            <a:off x="1005514" y="2603658"/>
            <a:ext cx="1624907" cy="2898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8514BEF-4605-4CC1-8EF1-51A43BE506C1}"/>
              </a:ext>
            </a:extLst>
          </p:cNvPr>
          <p:cNvSpPr/>
          <p:nvPr/>
        </p:nvSpPr>
        <p:spPr>
          <a:xfrm>
            <a:off x="3488959" y="2299150"/>
            <a:ext cx="1624907" cy="35076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762B67D9-986A-4D95-864C-87CD43D7052F}"/>
              </a:ext>
            </a:extLst>
          </p:cNvPr>
          <p:cNvSpPr/>
          <p:nvPr/>
        </p:nvSpPr>
        <p:spPr>
          <a:xfrm>
            <a:off x="6089762" y="976137"/>
            <a:ext cx="1892808" cy="18259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42B0DFF-FE67-491E-B788-58C3D9E2D3E6}"/>
              </a:ext>
            </a:extLst>
          </p:cNvPr>
          <p:cNvSpPr/>
          <p:nvPr/>
        </p:nvSpPr>
        <p:spPr>
          <a:xfrm>
            <a:off x="6150839" y="2947823"/>
            <a:ext cx="1892808" cy="19392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4C427770-53DD-4379-8138-CB089AE9FB0B}"/>
              </a:ext>
            </a:extLst>
          </p:cNvPr>
          <p:cNvSpPr/>
          <p:nvPr/>
        </p:nvSpPr>
        <p:spPr>
          <a:xfrm>
            <a:off x="6168331" y="4978520"/>
            <a:ext cx="1892808" cy="1669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9D191544-48D7-4D55-BBA5-5B8AC32711E0}"/>
              </a:ext>
            </a:extLst>
          </p:cNvPr>
          <p:cNvSpPr/>
          <p:nvPr/>
        </p:nvSpPr>
        <p:spPr>
          <a:xfrm>
            <a:off x="9048449" y="991947"/>
            <a:ext cx="1888606" cy="18259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8970CE9-49F0-418B-9D44-B9E989847F73}"/>
              </a:ext>
            </a:extLst>
          </p:cNvPr>
          <p:cNvSpPr/>
          <p:nvPr/>
        </p:nvSpPr>
        <p:spPr>
          <a:xfrm>
            <a:off x="9044566" y="2898616"/>
            <a:ext cx="1974305" cy="19207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0B4E5545-0613-4A01-97AD-F67F5010BBA1}"/>
              </a:ext>
            </a:extLst>
          </p:cNvPr>
          <p:cNvSpPr/>
          <p:nvPr/>
        </p:nvSpPr>
        <p:spPr>
          <a:xfrm>
            <a:off x="9096666" y="4886975"/>
            <a:ext cx="1974305" cy="17602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4E8479C-015D-4E16-A1DF-188CB4D4672D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>
            <a:off x="2630421" y="4052982"/>
            <a:ext cx="858538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8331AFF-8A02-4928-A7B8-36457D48ABC2}"/>
              </a:ext>
            </a:extLst>
          </p:cNvPr>
          <p:cNvCxnSpPr>
            <a:cxnSpLocks/>
          </p:cNvCxnSpPr>
          <p:nvPr/>
        </p:nvCxnSpPr>
        <p:spPr>
          <a:xfrm>
            <a:off x="7982570" y="2076787"/>
            <a:ext cx="106199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7FB73FC-4747-40CD-80A9-F73361FE9D1B}"/>
              </a:ext>
            </a:extLst>
          </p:cNvPr>
          <p:cNvCxnSpPr>
            <a:cxnSpLocks/>
          </p:cNvCxnSpPr>
          <p:nvPr/>
        </p:nvCxnSpPr>
        <p:spPr>
          <a:xfrm>
            <a:off x="8061139" y="3934895"/>
            <a:ext cx="106199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5CF655EA-20FB-40C1-81D8-3FC997C93674}"/>
              </a:ext>
            </a:extLst>
          </p:cNvPr>
          <p:cNvCxnSpPr>
            <a:cxnSpLocks/>
          </p:cNvCxnSpPr>
          <p:nvPr/>
        </p:nvCxnSpPr>
        <p:spPr>
          <a:xfrm>
            <a:off x="8061139" y="5798628"/>
            <a:ext cx="106199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78E0F84-02A9-4DDD-B096-168BF7785617}"/>
              </a:ext>
            </a:extLst>
          </p:cNvPr>
          <p:cNvCxnSpPr>
            <a:cxnSpLocks/>
          </p:cNvCxnSpPr>
          <p:nvPr/>
        </p:nvCxnSpPr>
        <p:spPr>
          <a:xfrm>
            <a:off x="5113866" y="3976532"/>
            <a:ext cx="106199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2363BB28-59B2-4A0F-9645-8B7C8AE7FFD3}"/>
              </a:ext>
            </a:extLst>
          </p:cNvPr>
          <p:cNvCxnSpPr>
            <a:cxnSpLocks/>
          </p:cNvCxnSpPr>
          <p:nvPr/>
        </p:nvCxnSpPr>
        <p:spPr>
          <a:xfrm>
            <a:off x="5104602" y="3976532"/>
            <a:ext cx="1054465" cy="1760347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22C10628-94A4-4A26-B542-CE404AA656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50144" y="2661328"/>
            <a:ext cx="2056728" cy="512246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736583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28889A-F842-4786-A406-CB2A946A1A4A}"/>
              </a:ext>
            </a:extLst>
          </p:cNvPr>
          <p:cNvGrpSpPr/>
          <p:nvPr/>
        </p:nvGrpSpPr>
        <p:grpSpPr>
          <a:xfrm>
            <a:off x="0" y="325120"/>
            <a:ext cx="3586480" cy="589280"/>
            <a:chOff x="0" y="416560"/>
            <a:chExt cx="3586480" cy="589280"/>
          </a:xfrm>
        </p:grpSpPr>
        <p:sp>
          <p:nvSpPr>
            <p:cNvPr id="4" name="五边形 8">
              <a:extLst>
                <a:ext uri="{FF2B5EF4-FFF2-40B4-BE49-F238E27FC236}">
                  <a16:creationId xmlns:a16="http://schemas.microsoft.com/office/drawing/2014/main" id="{FE43E54B-E9C6-4F8A-A9D3-6F64CD5932D6}"/>
                </a:ext>
              </a:extLst>
            </p:cNvPr>
            <p:cNvSpPr/>
            <p:nvPr/>
          </p:nvSpPr>
          <p:spPr>
            <a:xfrm>
              <a:off x="0" y="416560"/>
              <a:ext cx="2997200" cy="58928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项目演示</a:t>
              </a:r>
            </a:p>
          </p:txBody>
        </p:sp>
        <p:sp>
          <p:nvSpPr>
            <p:cNvPr id="5" name="燕尾形 9">
              <a:extLst>
                <a:ext uri="{FF2B5EF4-FFF2-40B4-BE49-F238E27FC236}">
                  <a16:creationId xmlns:a16="http://schemas.microsoft.com/office/drawing/2014/main" id="{3C63938B-608D-4B01-92C4-94FA041E925C}"/>
                </a:ext>
              </a:extLst>
            </p:cNvPr>
            <p:cNvSpPr/>
            <p:nvPr/>
          </p:nvSpPr>
          <p:spPr>
            <a:xfrm>
              <a:off x="2997200" y="416560"/>
              <a:ext cx="589280" cy="58928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410355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文本框 4"/>
          <p:cNvSpPr txBox="1"/>
          <p:nvPr>
            <p:custDataLst>
              <p:tags r:id="rId2"/>
            </p:custDataLst>
          </p:nvPr>
        </p:nvSpPr>
        <p:spPr>
          <a:xfrm>
            <a:off x="669490" y="3225163"/>
            <a:ext cx="625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>
                <a:cs typeface="+mn-ea"/>
                <a:sym typeface="+mn-lt"/>
              </a:rPr>
              <a:t>请批评指正</a:t>
            </a:r>
          </a:p>
        </p:txBody>
      </p:sp>
      <p:sp>
        <p:nvSpPr>
          <p:cNvPr id="6" name="PA_文本框 5"/>
          <p:cNvSpPr txBox="1"/>
          <p:nvPr>
            <p:custDataLst>
              <p:tags r:id="rId3"/>
            </p:custDataLst>
          </p:nvPr>
        </p:nvSpPr>
        <p:spPr>
          <a:xfrm>
            <a:off x="669490" y="1586835"/>
            <a:ext cx="4185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600" dirty="0">
                <a:cs typeface="+mn-ea"/>
                <a:sym typeface="+mn-lt"/>
              </a:rPr>
              <a:t>Thanks</a:t>
            </a:r>
            <a:endParaRPr lang="zh-CN" altLang="en-US" sz="6000" spc="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860944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9"/>
  <p:tag name="MH_SECTIONID" val="260,261,262,263,"/>
  <p:tag name="ISPRING_PRESENTATION_TITLE" val="网络科技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F608B"/>
      </a:accent1>
      <a:accent2>
        <a:srgbClr val="2980B9"/>
      </a:accent2>
      <a:accent3>
        <a:srgbClr val="4098D4"/>
      </a:accent3>
      <a:accent4>
        <a:srgbClr val="7BB8E1"/>
      </a:accent4>
      <a:accent5>
        <a:srgbClr val="9FCBE9"/>
      </a:accent5>
      <a:accent6>
        <a:srgbClr val="C6E0F2"/>
      </a:accent6>
      <a:hlink>
        <a:srgbClr val="1F608B"/>
      </a:hlink>
      <a:folHlink>
        <a:srgbClr val="BFBFBF"/>
      </a:folHlink>
    </a:clrScheme>
    <a:fontScheme name="temp">
      <a:majorFont>
        <a:latin typeface="微软雅黑 Light" panose="020F0302020204030204"/>
        <a:ea typeface="锐字工房云字库细圆GBK"/>
        <a:cs typeface=""/>
      </a:majorFont>
      <a:minorFont>
        <a:latin typeface="微软雅黑 Light" panose="020F0502020204030204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F608B"/>
    </a:accent1>
    <a:accent2>
      <a:srgbClr val="2980B9"/>
    </a:accent2>
    <a:accent3>
      <a:srgbClr val="4098D4"/>
    </a:accent3>
    <a:accent4>
      <a:srgbClr val="7BB8E1"/>
    </a:accent4>
    <a:accent5>
      <a:srgbClr val="9FCBE9"/>
    </a:accent5>
    <a:accent6>
      <a:srgbClr val="C6E0F2"/>
    </a:accent6>
    <a:hlink>
      <a:srgbClr val="1F608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186</Words>
  <Application>Microsoft Office PowerPoint</Application>
  <PresentationFormat>宽屏</PresentationFormat>
  <Paragraphs>52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zhang litian</cp:lastModifiedBy>
  <cp:revision>56</cp:revision>
  <dcterms:created xsi:type="dcterms:W3CDTF">2017-07-24T17:10:39Z</dcterms:created>
  <dcterms:modified xsi:type="dcterms:W3CDTF">2018-12-25T14:28:04Z</dcterms:modified>
</cp:coreProperties>
</file>